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B8B73FD2-A336-4176-9BF7-002AA349AB21}">
  <a:tblStyle styleId="{B8B73FD2-A336-4176-9BF7-002AA349AB2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3"/>
          <p:cNvGraphicFramePr/>
          <p:nvPr/>
        </p:nvGraphicFramePr>
        <p:xfrm>
          <a:off x="59944" y="2444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{B8B73FD2-A336-4176-9BF7-002AA349AB21}</a:tableStyleId>
              </a:tblPr>
              <a:tblGrid>
                <a:gridCol w="1032175"/>
                <a:gridCol w="1034150"/>
                <a:gridCol w="1033150"/>
              </a:tblGrid>
              <a:tr h="138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u="none" cap="none" strike="noStrike"/>
                        <a:t>Grady HS</a:t>
                      </a:r>
                      <a:endParaRPr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Betsy Bockman</a:t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Tamara Jones</a:t>
                      </a:r>
                      <a:endParaRPr sz="800"/>
                    </a:p>
                  </a:txBody>
                  <a:tcPr marT="41025" marB="41025" marR="82050" marL="82050"/>
                </a:tc>
              </a:tr>
              <a:tr h="138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Hope-Hill</a:t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Maureen Wheeler</a:t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Louis Earl Hubbard</a:t>
                      </a:r>
                      <a:endParaRPr sz="800"/>
                    </a:p>
                  </a:txBody>
                  <a:tcPr marT="41025" marB="41025" marR="82050" marL="82050"/>
                </a:tc>
              </a:tr>
              <a:tr h="138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Inman</a:t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Kevin Maxwell</a:t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Bahji Varner</a:t>
                      </a:r>
                      <a:endParaRPr sz="800"/>
                    </a:p>
                  </a:txBody>
                  <a:tcPr marT="41025" marB="41025" marR="82050" marL="82050"/>
                </a:tc>
              </a:tr>
              <a:tr h="138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Mary Lin</a:t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Sharyn Briscoe</a:t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Colin Heydt</a:t>
                      </a:r>
                      <a:endParaRPr sz="800"/>
                    </a:p>
                  </a:txBody>
                  <a:tcPr marT="41025" marB="41025" marR="82050" marL="82050"/>
                </a:tc>
              </a:tr>
              <a:tr h="138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Morningside</a:t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Audrey Sofianos</a:t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Timothy</a:t>
                      </a:r>
                      <a:r>
                        <a:rPr lang="en-US" sz="800"/>
                        <a:t> Richman</a:t>
                      </a:r>
                      <a:endParaRPr sz="800"/>
                    </a:p>
                  </a:txBody>
                  <a:tcPr marT="41025" marB="41025" marR="82050" marL="82050"/>
                </a:tc>
              </a:tr>
              <a:tr h="138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SPARK</a:t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Terry Harness</a:t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Mark Rebillot</a:t>
                      </a:r>
                      <a:endParaRPr sz="800"/>
                    </a:p>
                  </a:txBody>
                  <a:tcPr marT="41025" marB="41025" marR="82050" marL="82050"/>
                </a:tc>
              </a:tr>
              <a:tr h="138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Centennial </a:t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41025" marB="41025" marR="82050" marL="82050"/>
                </a:tc>
              </a:tr>
              <a:tr h="138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Kindezi O4W</a:t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41025" marB="41025" marR="82050" marL="820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</a:txBody>
                  <a:tcPr marT="41025" marB="41025" marR="82050" marL="82050"/>
                </a:tc>
              </a:tr>
              <a:tr h="138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Early Childhood Rep</a:t>
                      </a:r>
                      <a:endParaRPr sz="800"/>
                    </a:p>
                  </a:txBody>
                  <a:tcPr marT="41025" marB="41025" marR="82050" marL="82050"/>
                </a:tc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/>
                        <a:t>Whitney Woodward (Haygood)</a:t>
                      </a:r>
                      <a:endParaRPr sz="800"/>
                    </a:p>
                  </a:txBody>
                  <a:tcPr marT="41025" marB="41025" marR="82050" marL="82050"/>
                </a:tc>
                <a:tc hMerge="1"/>
              </a:tr>
            </a:tbl>
          </a:graphicData>
        </a:graphic>
      </p:graphicFrame>
      <p:sp>
        <p:nvSpPr>
          <p:cNvPr id="85" name="Google Shape;85;p13"/>
          <p:cNvSpPr txBox="1"/>
          <p:nvPr/>
        </p:nvSpPr>
        <p:spPr>
          <a:xfrm>
            <a:off x="1301470" y="-6363"/>
            <a:ext cx="864339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Membership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0" y="2509986"/>
            <a:ext cx="930063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Meeting 1: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(7:30am)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0" y="4106572"/>
            <a:ext cx="805029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Meeting 2: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October 30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(5pm)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0" y="5630331"/>
            <a:ext cx="906017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Meeting 3: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November 29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(7:30am)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1483651" y="2102029"/>
            <a:ext cx="858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Objective(s):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3246665" y="2102029"/>
            <a:ext cx="558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Topics: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3362661" y="849062"/>
            <a:ext cx="2401619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Grady Cluster Advisory Team (CAT) Goals: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2" name="Google Shape;92;p13"/>
          <p:cNvGraphicFramePr/>
          <p:nvPr/>
        </p:nvGraphicFramePr>
        <p:xfrm>
          <a:off x="1181437" y="235292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{B8B73FD2-A336-4176-9BF7-002AA349AB21}</a:tableStyleId>
              </a:tblPr>
              <a:tblGrid>
                <a:gridCol w="1408025"/>
                <a:gridCol w="2103925"/>
                <a:gridCol w="4337325"/>
              </a:tblGrid>
              <a:tr h="14545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45725" marB="45725" marR="91450" marL="91450"/>
                </a:tc>
              </a:tr>
              <a:tr h="14545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45725" marB="45725" marR="91450" marL="91450"/>
                </a:tc>
              </a:tr>
              <a:tr h="14545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93" name="Google Shape;93;p13"/>
          <p:cNvSpPr txBox="1"/>
          <p:nvPr/>
        </p:nvSpPr>
        <p:spPr>
          <a:xfrm>
            <a:off x="3169339" y="1165853"/>
            <a:ext cx="386644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94" name="Google Shape;94;p13"/>
          <p:cNvSpPr txBox="1"/>
          <p:nvPr/>
        </p:nvSpPr>
        <p:spPr>
          <a:xfrm>
            <a:off x="2698116" y="2432507"/>
            <a:ext cx="19719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Introductions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2018-2019 Planning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Long-range Planning Update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School-based Solutions Update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 Team Update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Community Update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2683629" y="5341378"/>
            <a:ext cx="2000869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School-based Solutions Update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 Team Update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Community Update</a:t>
            </a:r>
            <a:endParaRPr/>
          </a:p>
          <a:p>
            <a:pPr indent="-1079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2683629" y="3919843"/>
            <a:ext cx="2009752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Long-range Planning: Scope &amp; Next Steps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School-based Solutions Update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 Team Update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Community Update</a:t>
            </a:r>
            <a:endParaRPr/>
          </a:p>
          <a:p>
            <a:pPr indent="-1079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6464969" y="2106651"/>
            <a:ext cx="53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Notes: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6544879" y="32732"/>
            <a:ext cx="199445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Cluster Advisory Team (CAT) Role: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6044521" y="341230"/>
            <a:ext cx="3099479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Maintain &amp; update the Cluster Plan 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Vet &amp; provide advice on school-based solutions which affect the cluster as a whole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 the health &amp; function of GO Teams</a:t>
            </a:r>
            <a:endParaRPr/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Build community-wide communication, engagement, and advocacy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13"/>
          <p:cNvPicPr preferRelativeResize="0"/>
          <p:nvPr/>
        </p:nvPicPr>
        <p:blipFill rotWithShape="1">
          <a:blip r:embed="rId3">
            <a:alphaModFix/>
          </a:blip>
          <a:srcRect b="18599" l="0" r="0" t="0"/>
          <a:stretch/>
        </p:blipFill>
        <p:spPr>
          <a:xfrm>
            <a:off x="3626613" y="108924"/>
            <a:ext cx="1873700" cy="69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3"/>
          <p:cNvSpPr txBox="1"/>
          <p:nvPr/>
        </p:nvSpPr>
        <p:spPr>
          <a:xfrm>
            <a:off x="1355259" y="2735650"/>
            <a:ext cx="12342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a focus for the year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